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3.xml" Type="http://schemas.openxmlformats.org/officeDocument/2006/relationships/theme" Id="rId1"/><Relationship Target="slides/slide5.xml" Type="http://schemas.openxmlformats.org/officeDocument/2006/relationships/slide" Id="rId10"/><Relationship Target="slideMasters/slideMaster1.xml" Type="http://schemas.openxmlformats.org/officeDocument/2006/relationships/slideMaster" Id="rId4"/><Relationship Target="tableStyles.xml" Type="http://schemas.openxmlformats.org/officeDocument/2006/relationships/tableStyles" Id="rId3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2" name="Shape 3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3" name="Shape 3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4" name="Shape 3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8" name="Shape 3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9" name="Shape 39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40" name="Shape 4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4" name="Shape 4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5" name="Shape 45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0" name="Shape 5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1" name="Shape 5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6" name="Shape 5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7" name="Shape 5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y="1583342" x="685800"/>
            <a:ext cy="1159856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y="2840053" x="685800"/>
            <a:ext cy="784737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2" name="Shape 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" name="Shape 13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body"/>
          </p:nvPr>
        </p:nvSpPr>
        <p:spPr>
          <a:xfrm>
            <a:off y="1200150" x="457200"/>
            <a:ext cy="372568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6" name="Shape 1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y="1200150" x="457200"/>
            <a:ext cy="3725680" cx="3994525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2" type="body"/>
          </p:nvPr>
        </p:nvSpPr>
        <p:spPr>
          <a:xfrm>
            <a:off y="1200150" x="4692273"/>
            <a:ext cy="3725680" cx="3994525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1" name="Shape 2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4" name="Shape 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5" name="Shape 25"/>
          <p:cNvSpPr txBox="1"/>
          <p:nvPr>
            <p:ph idx="1" type="body"/>
          </p:nvPr>
        </p:nvSpPr>
        <p:spPr>
          <a:xfrm>
            <a:off y="4406309" x="457200"/>
            <a:ext cy="51952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360"/>
              </a:spcBef>
              <a:buSzPct val="100000"/>
              <a:buNone/>
              <a:defRPr sz="1800"/>
            </a:lvl1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7" name="Shape 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8" name="Shape 28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2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8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>
            <a:lvl1pPr algn="r">
              <a:spcBef>
                <a:spcPts val="0"/>
              </a:spcBef>
              <a:buNone/>
              <a:defRPr sz="1300">
                <a:solidFill>
                  <a:schemeClr val="dk1"/>
                </a:solidFill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9" name="Shape 2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0" name="Shape 30"/>
          <p:cNvSpPr txBox="1"/>
          <p:nvPr>
            <p:ph type="ctrTitle"/>
          </p:nvPr>
        </p:nvSpPr>
        <p:spPr>
          <a:xfrm>
            <a:off y="577417" x="571925"/>
            <a:ext cy="1159799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What is </a:t>
            </a:r>
            <a:r>
              <a:rPr lang="en" i="1"/>
              <a:t>conflict</a:t>
            </a:r>
            <a:r>
              <a:rPr lang="en"/>
              <a:t>?</a:t>
            </a:r>
          </a:p>
        </p:txBody>
      </p:sp>
      <p:sp>
        <p:nvSpPr>
          <p:cNvPr id="31" name="Shape 31"/>
          <p:cNvSpPr txBox="1"/>
          <p:nvPr>
            <p:ph idx="1" type="subTitle"/>
          </p:nvPr>
        </p:nvSpPr>
        <p:spPr>
          <a:xfrm>
            <a:off y="2179378" x="685800"/>
            <a:ext cy="784799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In your own words, tell me what you think conflict means. Try and give me a personal example to support your answer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5" name="Shape 3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6" name="Shape 36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Conflict</a:t>
            </a:r>
          </a:p>
        </p:txBody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Definition: A disagreement, argument, or struggle</a:t>
            </a:r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>
              <a:spcBef>
                <a:spcPts val="0"/>
              </a:spcBef>
              <a:buNone/>
            </a:pPr>
            <a:r>
              <a:rPr lang="en"/>
              <a:t>Example: They’re having serious </a:t>
            </a:r>
            <a:r>
              <a:rPr lang="en" i="1"/>
              <a:t>conflicts </a:t>
            </a:r>
            <a:r>
              <a:rPr lang="en"/>
              <a:t>over who should have won the SuperBowl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1" name="Shape 4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2" name="Shape 42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Things to consider about conflicts</a:t>
            </a:r>
          </a:p>
        </p:txBody>
      </p:sp>
      <p:sp>
        <p:nvSpPr>
          <p:cNvPr id="43" name="Shape 43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AutoNum type="arabicParenR"/>
            </a:pPr>
            <a:r>
              <a:rPr lang="en"/>
              <a:t>There are 2 sides to every story</a:t>
            </a:r>
          </a:p>
          <a:p>
            <a:pPr rtl="0" lvl="0" indent="-4191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AutoNum type="arabicParenR"/>
            </a:pPr>
            <a:r>
              <a:rPr lang="en"/>
              <a:t>We are all human</a:t>
            </a:r>
          </a:p>
          <a:p>
            <a:pPr rtl="0" lvl="1" indent="-381000" marL="914400">
              <a:spcBef>
                <a:spcPts val="0"/>
              </a:spcBef>
              <a:buClr>
                <a:schemeClr val="dk1"/>
              </a:buClr>
              <a:buSzPct val="80000"/>
              <a:buFont typeface="Arial"/>
              <a:buAutoNum type="alphaLcParenR"/>
            </a:pPr>
            <a:r>
              <a:rPr lang="en"/>
              <a:t>We all make mistakes and unintentionally hurt people. Sayings like, “All Muslims are…” or “Every Jew does…” are </a:t>
            </a:r>
            <a:r>
              <a:rPr lang="en" i="1"/>
              <a:t>stereotypes</a:t>
            </a:r>
            <a:r>
              <a:rPr lang="en"/>
              <a:t> that hurt people</a:t>
            </a:r>
          </a:p>
          <a:p>
            <a:pPr rtl="0" indent="0" marL="0">
              <a:spcBef>
                <a:spcPts val="0"/>
              </a:spcBef>
              <a:buNone/>
            </a:pPr>
            <a:r>
              <a:rPr lang="en"/>
              <a:t>3) Need to communicate!!</a:t>
            </a:r>
          </a:p>
          <a:p>
            <a:pPr rtl="0" lvl="0" indent="0" marL="0">
              <a:spcBef>
                <a:spcPts val="0"/>
              </a:spcBef>
              <a:buNone/>
            </a:pPr>
            <a:r>
              <a:rPr lang="en"/>
              <a:t>4) Big conflict creates big fear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7" name="Shape 4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8" name="Shape 48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How do we resolve a conflict?</a:t>
            </a:r>
          </a:p>
        </p:txBody>
      </p:sp>
      <p:sp>
        <p:nvSpPr>
          <p:cNvPr id="49" name="Shape 49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AutoNum type="arabicParenR"/>
            </a:pPr>
            <a:r>
              <a:rPr lang="en"/>
              <a:t>Understand</a:t>
            </a:r>
          </a:p>
          <a:p>
            <a:pPr rtl="0" lvl="0" indent="-4191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AutoNum type="arabicParenR"/>
            </a:pPr>
            <a:r>
              <a:rPr lang="en"/>
              <a:t>Avoid making things worse</a:t>
            </a:r>
          </a:p>
          <a:p>
            <a:pPr rtl="0" lvl="0" indent="-4191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AutoNum type="arabicParenR"/>
            </a:pPr>
            <a:r>
              <a:rPr lang="en"/>
              <a:t>Work together</a:t>
            </a:r>
          </a:p>
          <a:p>
            <a:pPr rtl="0" lvl="0" indent="-4191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AutoNum type="arabicParenR"/>
            </a:pPr>
            <a:r>
              <a:rPr lang="en"/>
              <a:t>Find a solution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3" name="Shape 5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4" name="Shape 54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What can conflicts be about?</a:t>
            </a:r>
          </a:p>
        </p:txBody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ANYTHING and EVERYTHING!!</a:t>
            </a:r>
          </a:p>
          <a:p>
            <a:pPr indent="457200">
              <a:spcBef>
                <a:spcPts val="0"/>
              </a:spcBef>
              <a:buNone/>
            </a:pPr>
            <a:r>
              <a:rPr lang="en"/>
              <a:t>Take a few minutes and write down a personal story of a conflict you were involved in or witnessed (make one up if you can’t think of an example.) Then, write down steps of how that conflict could be resolved PEACEFULLY. </a:t>
            </a:r>
            <a:r>
              <a:rPr b="1" lang="en"/>
              <a:t>FULL SENTENCES!!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